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77" r:id="rId1"/>
  </p:sldMasterIdLst>
  <p:notesMasterIdLst>
    <p:notesMasterId r:id="rId50"/>
  </p:notesMasterIdLst>
  <p:sldIdLst>
    <p:sldId id="256" r:id="rId2"/>
    <p:sldId id="306" r:id="rId3"/>
    <p:sldId id="423" r:id="rId4"/>
    <p:sldId id="458" r:id="rId5"/>
    <p:sldId id="424" r:id="rId6"/>
    <p:sldId id="459" r:id="rId7"/>
    <p:sldId id="425" r:id="rId8"/>
    <p:sldId id="426" r:id="rId9"/>
    <p:sldId id="427" r:id="rId10"/>
    <p:sldId id="460" r:id="rId11"/>
    <p:sldId id="433" r:id="rId12"/>
    <p:sldId id="432" r:id="rId13"/>
    <p:sldId id="428" r:id="rId14"/>
    <p:sldId id="429" r:id="rId15"/>
    <p:sldId id="430" r:id="rId16"/>
    <p:sldId id="431" r:id="rId17"/>
    <p:sldId id="356" r:id="rId18"/>
    <p:sldId id="357" r:id="rId19"/>
    <p:sldId id="358" r:id="rId20"/>
    <p:sldId id="359" r:id="rId21"/>
    <p:sldId id="360" r:id="rId22"/>
    <p:sldId id="377" r:id="rId23"/>
    <p:sldId id="378" r:id="rId24"/>
    <p:sldId id="361" r:id="rId25"/>
    <p:sldId id="454" r:id="rId26"/>
    <p:sldId id="434" r:id="rId27"/>
    <p:sldId id="435" r:id="rId28"/>
    <p:sldId id="436" r:id="rId29"/>
    <p:sldId id="437" r:id="rId30"/>
    <p:sldId id="438" r:id="rId31"/>
    <p:sldId id="456" r:id="rId32"/>
    <p:sldId id="457" r:id="rId33"/>
    <p:sldId id="439" r:id="rId34"/>
    <p:sldId id="440" r:id="rId35"/>
    <p:sldId id="441" r:id="rId36"/>
    <p:sldId id="442" r:id="rId37"/>
    <p:sldId id="443" r:id="rId38"/>
    <p:sldId id="444" r:id="rId39"/>
    <p:sldId id="445" r:id="rId40"/>
    <p:sldId id="446" r:id="rId41"/>
    <p:sldId id="455" r:id="rId42"/>
    <p:sldId id="447" r:id="rId43"/>
    <p:sldId id="448" r:id="rId44"/>
    <p:sldId id="449" r:id="rId45"/>
    <p:sldId id="450" r:id="rId46"/>
    <p:sldId id="451" r:id="rId47"/>
    <p:sldId id="452" r:id="rId48"/>
    <p:sldId id="45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77B4"/>
    <a:srgbClr val="AFAFA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7"/>
    <p:restoredTop sz="94804"/>
  </p:normalViewPr>
  <p:slideViewPr>
    <p:cSldViewPr snapToGrid="0" snapToObjects="1">
      <p:cViewPr>
        <p:scale>
          <a:sx n="94" d="100"/>
          <a:sy n="94" d="100"/>
        </p:scale>
        <p:origin x="1200" y="408"/>
      </p:cViewPr>
      <p:guideLst>
        <p:guide orient="horz" pos="2256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4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a figure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4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a figure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a figure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28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a figure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55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[ADD interpretation and ONE HOT ENCODING]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3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[ADD interpretation and ONE HOT ENCODING]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9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75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36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58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7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2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9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9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92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2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2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8.png"/><Relationship Id="rId5" Type="http://schemas.openxmlformats.org/officeDocument/2006/relationships/image" Target="../media/image7.em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4" Type="http://schemas.openxmlformats.org/officeDocument/2006/relationships/image" Target="../media/image13.png"/><Relationship Id="rId5" Type="http://schemas.openxmlformats.org/officeDocument/2006/relationships/image" Target="../media/image420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5</a:t>
            </a:r>
            <a:r>
              <a:rPr lang="en-US" dirty="0" smtClean="0"/>
              <a:t>: Linear Regression, </a:t>
            </a:r>
            <a:r>
              <a:rPr lang="en-US" dirty="0" err="1"/>
              <a:t>kNN</a:t>
            </a:r>
            <a:r>
              <a:rPr lang="en-US" dirty="0"/>
              <a:t> Regression and Inference</a:t>
            </a:r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 smtClean="0"/>
              <a:t>Hypothesis testing </a:t>
            </a:r>
            <a:r>
              <a:rPr lang="en-US" sz="2400" dirty="0"/>
              <a:t>is a formal process through which we evaluate the validity of a statistical hypothesis by considering evidence for or against the hypothesis gathered by random sampling of the data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666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49007"/>
              </p:ext>
            </p:extLst>
          </p:nvPr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594567"/>
              </p:ext>
            </p:extLst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21237"/>
              </p:ext>
            </p:extLst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126137"/>
              </p:ext>
            </p:extLst>
          </p:nvPr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748449"/>
              </p:ext>
            </p:extLst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94913"/>
              </p:ext>
            </p:extLst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574800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327008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Hypothesis testing </a:t>
                </a:r>
                <a:r>
                  <a:rPr lang="en-US" sz="2400" dirty="0"/>
                  <a:t>is a formal process through which we evaluate the validity of a statistical hypothesis by considering evidence for or against the hypothesis gathered by random sampling of the data. </a:t>
                </a:r>
                <a:endParaRPr lang="en-US" sz="24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State </a:t>
                </a:r>
                <a:r>
                  <a:rPr lang="en-US" sz="2400" dirty="0"/>
                  <a:t>the hypotheses, typically a </a:t>
                </a:r>
                <a:r>
                  <a:rPr lang="en-US" sz="2400" b="1" dirty="0" smtClean="0"/>
                  <a:t>null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an </a:t>
                </a:r>
                <a:r>
                  <a:rPr lang="en-US" sz="2400" b="1" dirty="0" smtClean="0"/>
                  <a:t>alternative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that is the negation of the former. </a:t>
                </a:r>
                <a:endParaRPr lang="en-US" sz="24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Choose </a:t>
                </a:r>
                <a:r>
                  <a:rPr lang="en-US" sz="2400" dirty="0"/>
                  <a:t>a type of analysis, i.e. how to use sample data to evaluate the null hypothesis. Typically this involves choosing a </a:t>
                </a:r>
                <a:r>
                  <a:rPr lang="en-US" sz="2400" b="1" dirty="0"/>
                  <a:t>single test statistic</a:t>
                </a:r>
                <a:r>
                  <a:rPr lang="en-US" sz="24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smtClean="0"/>
                  <a:t>Compute </a:t>
                </a:r>
                <a:r>
                  <a:rPr lang="en-US" sz="2400" smtClean="0"/>
                  <a:t>the </a:t>
                </a:r>
                <a:r>
                  <a:rPr lang="en-US" sz="2400" dirty="0"/>
                  <a:t>test </a:t>
                </a:r>
                <a:r>
                  <a:rPr lang="en-US" sz="2400" dirty="0" smtClean="0"/>
                  <a:t>statistic.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Use </a:t>
                </a:r>
                <a:r>
                  <a:rPr lang="en-US" sz="2400" dirty="0"/>
                  <a:t>the value of the test statistic to either </a:t>
                </a:r>
                <a:r>
                  <a:rPr lang="en-US" sz="2400" b="1" dirty="0"/>
                  <a:t>reject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not reject</a:t>
                </a:r>
                <a:r>
                  <a:rPr lang="en-US" sz="2400" dirty="0"/>
                  <a:t> the null hypothesis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327008" cy="5012192"/>
              </a:xfrm>
              <a:blipFill rotWithShape="0">
                <a:blip r:embed="rId2"/>
                <a:stretch>
                  <a:fillRect l="-945" t="-973" r="-159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68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 relation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 the null hypothesis, we need to determine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whether,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estimate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310" y="5404068"/>
            <a:ext cx="184912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5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74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we can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with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n-2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the probability of observing any value equal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small p-value indicates that it is unlikely to observe such a substantial association between the predictor and the response due to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74899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27" b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2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074" y="1308046"/>
            <a:ext cx="105678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P-values for all three predictors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done independently</a:t>
            </a:r>
          </a:p>
          <a:p>
            <a:pPr>
              <a:spcAft>
                <a:spcPts val="1200"/>
              </a:spcAft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2077" y="3031392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1394814"/>
                  </p:ext>
                </p:extLst>
              </p:nvPr>
            </p:nvGraphicFramePr>
            <p:xfrm>
              <a:off x="1912077" y="3031392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100901" b="-2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7576" r="-674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2078" y="1800488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0805925"/>
                  </p:ext>
                </p:extLst>
              </p:nvPr>
            </p:nvGraphicFramePr>
            <p:xfrm>
              <a:off x="1912078" y="1800488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100901" b="-2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0000" t="-7576" r="-674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2077" y="4339480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663537"/>
                  </p:ext>
                </p:extLst>
              </p:nvPr>
            </p:nvGraphicFramePr>
            <p:xfrm>
              <a:off x="1912077" y="4339480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261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How does the model perform predicting? </a:t>
                </a:r>
                <a:endParaRPr lang="en-US" sz="2400" b="1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2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0828" y="3677159"/>
            <a:ext cx="10315575" cy="118586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9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00039 0.15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we </a:t>
                </a:r>
                <a:r>
                  <a:rPr lang="en-US" sz="2400" dirty="0" smtClean="0"/>
                  <a:t>can determine the model.</a:t>
                </a:r>
                <a:endParaRPr lang="en-US" sz="2400" dirty="0"/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6061" r="-974"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12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</a:t>
            </a:r>
            <a:r>
              <a:rPr lang="en-US" sz="2400" dirty="0" smtClean="0"/>
              <a:t>models given </a:t>
            </a:r>
            <a:r>
              <a:rPr lang="en-US" sz="2400" dirty="0"/>
              <a:t>the fitted </a:t>
            </a:r>
            <a:r>
              <a:rPr lang="en-US" sz="2400" dirty="0" smtClean="0"/>
              <a:t>coefficients </a:t>
            </a:r>
            <a:r>
              <a:rPr lang="en-US" sz="2400" dirty="0"/>
              <a:t>for a given subsample</a:t>
            </a:r>
          </a:p>
        </p:txBody>
      </p:sp>
    </p:spTree>
    <p:extLst>
      <p:ext uri="{BB962C8B-B14F-4D97-AF65-F5344CB8AC3E}">
        <p14:creationId xmlns:p14="http://schemas.microsoft.com/office/powerpoint/2010/main" val="191237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4948549" cy="2529269"/>
          </a:xfr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spcAft>
                <a:spcPts val="1200"/>
              </a:spcAft>
            </a:pPr>
            <a:endParaRPr lang="en-US" sz="2000" b="1" dirty="0"/>
          </a:p>
          <a:p>
            <a:pPr>
              <a:spcAft>
                <a:spcPts val="1200"/>
              </a:spcAft>
            </a:pPr>
            <a:endParaRPr lang="en-US" sz="2000" dirty="0"/>
          </a:p>
          <a:p>
            <a:pPr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9002" y="1177758"/>
                <a:ext cx="5142512" cy="4674402"/>
              </a:xfrm>
              <a:prstGeom prst="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000" b="1" dirty="0" smtClean="0"/>
                  <a:t>Evaluating </a:t>
                </a:r>
                <a:r>
                  <a:rPr lang="en-US" sz="2000" b="1" dirty="0"/>
                  <a:t>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	Does the outcome depend on the predictors</a:t>
                </a:r>
                <a:r>
                  <a:rPr lang="en-US" sz="2000" dirty="0" smtClean="0"/>
                  <a:t>?</a:t>
                </a: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000" b="1" dirty="0" smtClean="0"/>
                  <a:t>How </a:t>
                </a:r>
                <a:r>
                  <a:rPr lang="en-US" sz="2000" b="1" dirty="0"/>
                  <a:t>well </a:t>
                </a:r>
                <a:r>
                  <a:rPr lang="en-US" sz="2000" b="1" dirty="0" smtClean="0"/>
                  <a:t>do we </a:t>
                </a:r>
                <a:r>
                  <a:rPr lang="en-US" sz="2000" b="1" dirty="0"/>
                  <a:t>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000" b="1" dirty="0" smtClean="0"/>
                  <a:t>?</a:t>
                </a: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000" b="1" dirty="0" smtClean="0"/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000" b="1" dirty="0"/>
                  <a:t>?</a:t>
                </a:r>
                <a:endParaRPr lang="en-US" sz="2000" b="1" dirty="0" smtClean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endParaRPr lang="en-US" sz="20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endParaRPr lang="en-US" sz="2000" b="1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002" y="1177758"/>
                <a:ext cx="5142512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1064" t="-520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833414" y="3871531"/>
            <a:ext cx="4948549" cy="1980629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dirty="0" smtClean="0"/>
              <a:t>Hypothesis </a:t>
            </a:r>
            <a:r>
              <a:rPr lang="en-US" sz="2000" b="1" dirty="0" smtClean="0"/>
              <a:t>Testing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/>
              <a:t>Confidence Intervals</a:t>
            </a:r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imaginable sub-sample. </a:t>
            </a:r>
          </a:p>
        </p:txBody>
      </p:sp>
    </p:spTree>
    <p:extLst>
      <p:ext uri="{BB962C8B-B14F-4D97-AF65-F5344CB8AC3E}">
        <p14:creationId xmlns:p14="http://schemas.microsoft.com/office/powerpoint/2010/main" val="19184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4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49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0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47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 smtClean="0"/>
                  <a:t>We have a distribution of possible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The prediction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</a:rPr>
                      <m:t>𝑁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</a:t>
                </a:r>
                <a:r>
                  <a:rPr lang="en-US" sz="2400" dirty="0" smtClean="0"/>
                  <a:t>he prediction CI is then</a:t>
                </a:r>
                <a:endParaRPr lang="en-US" sz="2400" dirty="0" smtClean="0"/>
              </a:p>
              <a:p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6107" b="-1946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5473700" y="2026852"/>
            <a:ext cx="6515100" cy="4343400"/>
            <a:chOff x="2501218" y="1944111"/>
            <a:chExt cx="6515100" cy="43434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167" t="-7937" r="-12037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6898596" y="2378630"/>
            <a:ext cx="4339772" cy="3468919"/>
            <a:chOff x="4034971" y="2220686"/>
            <a:chExt cx="4339772" cy="3468919"/>
          </a:xfrm>
        </p:grpSpPr>
        <p:sp>
          <p:nvSpPr>
            <p:cNvPr id="6" name="Freeform 5"/>
            <p:cNvSpPr/>
            <p:nvPr/>
          </p:nvSpPr>
          <p:spPr>
            <a:xfrm>
              <a:off x="4034971" y="2220686"/>
              <a:ext cx="3991429" cy="1770743"/>
            </a:xfrm>
            <a:custGeom>
              <a:avLst/>
              <a:gdLst>
                <a:gd name="connsiteX0" fmla="*/ 0 w 3483429"/>
                <a:gd name="connsiteY0" fmla="*/ 1378858 h 1378858"/>
                <a:gd name="connsiteX1" fmla="*/ 1872343 w 3483429"/>
                <a:gd name="connsiteY1" fmla="*/ 1030515 h 1378858"/>
                <a:gd name="connsiteX2" fmla="*/ 2017486 w 3483429"/>
                <a:gd name="connsiteY2" fmla="*/ 957943 h 1378858"/>
                <a:gd name="connsiteX3" fmla="*/ 2061029 w 3483429"/>
                <a:gd name="connsiteY3" fmla="*/ 943429 h 1378858"/>
                <a:gd name="connsiteX4" fmla="*/ 2148115 w 3483429"/>
                <a:gd name="connsiteY4" fmla="*/ 899886 h 1378858"/>
                <a:gd name="connsiteX5" fmla="*/ 2235200 w 3483429"/>
                <a:gd name="connsiteY5" fmla="*/ 841829 h 1378858"/>
                <a:gd name="connsiteX6" fmla="*/ 2293258 w 3483429"/>
                <a:gd name="connsiteY6" fmla="*/ 812800 h 1378858"/>
                <a:gd name="connsiteX7" fmla="*/ 2423886 w 3483429"/>
                <a:gd name="connsiteY7" fmla="*/ 725715 h 1378858"/>
                <a:gd name="connsiteX8" fmla="*/ 2510972 w 3483429"/>
                <a:gd name="connsiteY8" fmla="*/ 667658 h 1378858"/>
                <a:gd name="connsiteX9" fmla="*/ 2554515 w 3483429"/>
                <a:gd name="connsiteY9" fmla="*/ 638629 h 1378858"/>
                <a:gd name="connsiteX10" fmla="*/ 2598058 w 3483429"/>
                <a:gd name="connsiteY10" fmla="*/ 595086 h 1378858"/>
                <a:gd name="connsiteX11" fmla="*/ 2656115 w 3483429"/>
                <a:gd name="connsiteY11" fmla="*/ 566058 h 1378858"/>
                <a:gd name="connsiteX12" fmla="*/ 2714172 w 3483429"/>
                <a:gd name="connsiteY12" fmla="*/ 522515 h 1378858"/>
                <a:gd name="connsiteX13" fmla="*/ 2757715 w 3483429"/>
                <a:gd name="connsiteY13" fmla="*/ 493486 h 1378858"/>
                <a:gd name="connsiteX14" fmla="*/ 2801258 w 3483429"/>
                <a:gd name="connsiteY14" fmla="*/ 449943 h 1378858"/>
                <a:gd name="connsiteX15" fmla="*/ 2888343 w 3483429"/>
                <a:gd name="connsiteY15" fmla="*/ 391886 h 1378858"/>
                <a:gd name="connsiteX16" fmla="*/ 2975429 w 3483429"/>
                <a:gd name="connsiteY16" fmla="*/ 333829 h 1378858"/>
                <a:gd name="connsiteX17" fmla="*/ 3062515 w 3483429"/>
                <a:gd name="connsiteY17" fmla="*/ 275772 h 1378858"/>
                <a:gd name="connsiteX18" fmla="*/ 3106058 w 3483429"/>
                <a:gd name="connsiteY18" fmla="*/ 246743 h 1378858"/>
                <a:gd name="connsiteX19" fmla="*/ 3149600 w 3483429"/>
                <a:gd name="connsiteY19" fmla="*/ 232229 h 1378858"/>
                <a:gd name="connsiteX20" fmla="*/ 3193143 w 3483429"/>
                <a:gd name="connsiteY20" fmla="*/ 188686 h 1378858"/>
                <a:gd name="connsiteX21" fmla="*/ 3236686 w 3483429"/>
                <a:gd name="connsiteY21" fmla="*/ 174172 h 1378858"/>
                <a:gd name="connsiteX22" fmla="*/ 3323772 w 3483429"/>
                <a:gd name="connsiteY22" fmla="*/ 116115 h 1378858"/>
                <a:gd name="connsiteX23" fmla="*/ 3367315 w 3483429"/>
                <a:gd name="connsiteY23" fmla="*/ 87086 h 1378858"/>
                <a:gd name="connsiteX24" fmla="*/ 3410858 w 3483429"/>
                <a:gd name="connsiteY24" fmla="*/ 43543 h 1378858"/>
                <a:gd name="connsiteX25" fmla="*/ 3483429 w 3483429"/>
                <a:gd name="connsiteY25" fmla="*/ 0 h 137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83429" h="1378858">
                  <a:moveTo>
                    <a:pt x="0" y="1378858"/>
                  </a:moveTo>
                  <a:cubicBezTo>
                    <a:pt x="624114" y="1262744"/>
                    <a:pt x="1250900" y="1160169"/>
                    <a:pt x="1872343" y="1030515"/>
                  </a:cubicBezTo>
                  <a:cubicBezTo>
                    <a:pt x="1925295" y="1019468"/>
                    <a:pt x="1968373" y="980611"/>
                    <a:pt x="2017486" y="957943"/>
                  </a:cubicBezTo>
                  <a:cubicBezTo>
                    <a:pt x="2031377" y="951532"/>
                    <a:pt x="2046515" y="948267"/>
                    <a:pt x="2061029" y="943429"/>
                  </a:cubicBezTo>
                  <a:cubicBezTo>
                    <a:pt x="2254327" y="814562"/>
                    <a:pt x="1967845" y="1000036"/>
                    <a:pt x="2148115" y="899886"/>
                  </a:cubicBezTo>
                  <a:cubicBezTo>
                    <a:pt x="2178612" y="882943"/>
                    <a:pt x="2203995" y="857431"/>
                    <a:pt x="2235200" y="841829"/>
                  </a:cubicBezTo>
                  <a:cubicBezTo>
                    <a:pt x="2254553" y="832153"/>
                    <a:pt x="2274831" y="824140"/>
                    <a:pt x="2293258" y="812800"/>
                  </a:cubicBezTo>
                  <a:cubicBezTo>
                    <a:pt x="2337827" y="785373"/>
                    <a:pt x="2380343" y="754743"/>
                    <a:pt x="2423886" y="725715"/>
                  </a:cubicBezTo>
                  <a:lnTo>
                    <a:pt x="2510972" y="667658"/>
                  </a:lnTo>
                  <a:cubicBezTo>
                    <a:pt x="2525486" y="657982"/>
                    <a:pt x="2542180" y="650964"/>
                    <a:pt x="2554515" y="638629"/>
                  </a:cubicBezTo>
                  <a:cubicBezTo>
                    <a:pt x="2569029" y="624115"/>
                    <a:pt x="2581355" y="607017"/>
                    <a:pt x="2598058" y="595086"/>
                  </a:cubicBezTo>
                  <a:cubicBezTo>
                    <a:pt x="2615664" y="582510"/>
                    <a:pt x="2637767" y="577525"/>
                    <a:pt x="2656115" y="566058"/>
                  </a:cubicBezTo>
                  <a:cubicBezTo>
                    <a:pt x="2676628" y="553237"/>
                    <a:pt x="2694487" y="536575"/>
                    <a:pt x="2714172" y="522515"/>
                  </a:cubicBezTo>
                  <a:cubicBezTo>
                    <a:pt x="2728367" y="512376"/>
                    <a:pt x="2744314" y="504653"/>
                    <a:pt x="2757715" y="493486"/>
                  </a:cubicBezTo>
                  <a:cubicBezTo>
                    <a:pt x="2773484" y="480345"/>
                    <a:pt x="2785055" y="462545"/>
                    <a:pt x="2801258" y="449943"/>
                  </a:cubicBezTo>
                  <a:cubicBezTo>
                    <a:pt x="2828797" y="428524"/>
                    <a:pt x="2859315" y="411238"/>
                    <a:pt x="2888343" y="391886"/>
                  </a:cubicBezTo>
                  <a:lnTo>
                    <a:pt x="2975429" y="333829"/>
                  </a:lnTo>
                  <a:lnTo>
                    <a:pt x="3062515" y="275772"/>
                  </a:lnTo>
                  <a:cubicBezTo>
                    <a:pt x="3077029" y="266096"/>
                    <a:pt x="3089509" y="252259"/>
                    <a:pt x="3106058" y="246743"/>
                  </a:cubicBezTo>
                  <a:lnTo>
                    <a:pt x="3149600" y="232229"/>
                  </a:lnTo>
                  <a:cubicBezTo>
                    <a:pt x="3164114" y="217715"/>
                    <a:pt x="3176064" y="200072"/>
                    <a:pt x="3193143" y="188686"/>
                  </a:cubicBezTo>
                  <a:cubicBezTo>
                    <a:pt x="3205873" y="180199"/>
                    <a:pt x="3223312" y="181602"/>
                    <a:pt x="3236686" y="174172"/>
                  </a:cubicBezTo>
                  <a:cubicBezTo>
                    <a:pt x="3267184" y="157229"/>
                    <a:pt x="3294743" y="135467"/>
                    <a:pt x="3323772" y="116115"/>
                  </a:cubicBezTo>
                  <a:cubicBezTo>
                    <a:pt x="3338286" y="106439"/>
                    <a:pt x="3354980" y="99421"/>
                    <a:pt x="3367315" y="87086"/>
                  </a:cubicBezTo>
                  <a:cubicBezTo>
                    <a:pt x="3381829" y="72572"/>
                    <a:pt x="3393779" y="54929"/>
                    <a:pt x="3410858" y="43543"/>
                  </a:cubicBezTo>
                  <a:cubicBezTo>
                    <a:pt x="3523908" y="-31824"/>
                    <a:pt x="3393022" y="90407"/>
                    <a:pt x="3483429" y="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4194629" y="4672576"/>
              <a:ext cx="4180114" cy="1017029"/>
            </a:xfrm>
            <a:custGeom>
              <a:avLst/>
              <a:gdLst>
                <a:gd name="connsiteX0" fmla="*/ 0 w 4180114"/>
                <a:gd name="connsiteY0" fmla="*/ 1017029 h 1017029"/>
                <a:gd name="connsiteX1" fmla="*/ 87085 w 4180114"/>
                <a:gd name="connsiteY1" fmla="*/ 1002514 h 1017029"/>
                <a:gd name="connsiteX2" fmla="*/ 246742 w 4180114"/>
                <a:gd name="connsiteY2" fmla="*/ 929943 h 1017029"/>
                <a:gd name="connsiteX3" fmla="*/ 333828 w 4180114"/>
                <a:gd name="connsiteY3" fmla="*/ 886400 h 1017029"/>
                <a:gd name="connsiteX4" fmla="*/ 406400 w 4180114"/>
                <a:gd name="connsiteY4" fmla="*/ 842857 h 1017029"/>
                <a:gd name="connsiteX5" fmla="*/ 493485 w 4180114"/>
                <a:gd name="connsiteY5" fmla="*/ 784800 h 1017029"/>
                <a:gd name="connsiteX6" fmla="*/ 551542 w 4180114"/>
                <a:gd name="connsiteY6" fmla="*/ 770286 h 1017029"/>
                <a:gd name="connsiteX7" fmla="*/ 653142 w 4180114"/>
                <a:gd name="connsiteY7" fmla="*/ 712229 h 1017029"/>
                <a:gd name="connsiteX8" fmla="*/ 696685 w 4180114"/>
                <a:gd name="connsiteY8" fmla="*/ 683200 h 1017029"/>
                <a:gd name="connsiteX9" fmla="*/ 740228 w 4180114"/>
                <a:gd name="connsiteY9" fmla="*/ 668686 h 1017029"/>
                <a:gd name="connsiteX10" fmla="*/ 885371 w 4180114"/>
                <a:gd name="connsiteY10" fmla="*/ 610629 h 1017029"/>
                <a:gd name="connsiteX11" fmla="*/ 943428 w 4180114"/>
                <a:gd name="connsiteY11" fmla="*/ 581600 h 1017029"/>
                <a:gd name="connsiteX12" fmla="*/ 1074057 w 4180114"/>
                <a:gd name="connsiteY12" fmla="*/ 538057 h 1017029"/>
                <a:gd name="connsiteX13" fmla="*/ 1161142 w 4180114"/>
                <a:gd name="connsiteY13" fmla="*/ 509029 h 1017029"/>
                <a:gd name="connsiteX14" fmla="*/ 1204685 w 4180114"/>
                <a:gd name="connsiteY14" fmla="*/ 494514 h 1017029"/>
                <a:gd name="connsiteX15" fmla="*/ 1262742 w 4180114"/>
                <a:gd name="connsiteY15" fmla="*/ 480000 h 1017029"/>
                <a:gd name="connsiteX16" fmla="*/ 1378857 w 4180114"/>
                <a:gd name="connsiteY16" fmla="*/ 436457 h 1017029"/>
                <a:gd name="connsiteX17" fmla="*/ 1524000 w 4180114"/>
                <a:gd name="connsiteY17" fmla="*/ 392914 h 1017029"/>
                <a:gd name="connsiteX18" fmla="*/ 1567542 w 4180114"/>
                <a:gd name="connsiteY18" fmla="*/ 363886 h 1017029"/>
                <a:gd name="connsiteX19" fmla="*/ 1625600 w 4180114"/>
                <a:gd name="connsiteY19" fmla="*/ 349371 h 1017029"/>
                <a:gd name="connsiteX20" fmla="*/ 1669142 w 4180114"/>
                <a:gd name="connsiteY20" fmla="*/ 334857 h 1017029"/>
                <a:gd name="connsiteX21" fmla="*/ 1727200 w 4180114"/>
                <a:gd name="connsiteY21" fmla="*/ 305829 h 1017029"/>
                <a:gd name="connsiteX22" fmla="*/ 1930400 w 4180114"/>
                <a:gd name="connsiteY22" fmla="*/ 262286 h 1017029"/>
                <a:gd name="connsiteX23" fmla="*/ 1988457 w 4180114"/>
                <a:gd name="connsiteY23" fmla="*/ 247771 h 1017029"/>
                <a:gd name="connsiteX24" fmla="*/ 2191657 w 4180114"/>
                <a:gd name="connsiteY24" fmla="*/ 218743 h 1017029"/>
                <a:gd name="connsiteX25" fmla="*/ 2293257 w 4180114"/>
                <a:gd name="connsiteY25" fmla="*/ 204229 h 1017029"/>
                <a:gd name="connsiteX26" fmla="*/ 2467428 w 4180114"/>
                <a:gd name="connsiteY26" fmla="*/ 175200 h 1017029"/>
                <a:gd name="connsiteX27" fmla="*/ 2656114 w 4180114"/>
                <a:gd name="connsiteY27" fmla="*/ 146171 h 1017029"/>
                <a:gd name="connsiteX28" fmla="*/ 3004457 w 4180114"/>
                <a:gd name="connsiteY28" fmla="*/ 131657 h 1017029"/>
                <a:gd name="connsiteX29" fmla="*/ 3048000 w 4180114"/>
                <a:gd name="connsiteY29" fmla="*/ 117143 h 1017029"/>
                <a:gd name="connsiteX30" fmla="*/ 3149600 w 4180114"/>
                <a:gd name="connsiteY30" fmla="*/ 102629 h 1017029"/>
                <a:gd name="connsiteX31" fmla="*/ 3236685 w 4180114"/>
                <a:gd name="connsiteY31" fmla="*/ 88114 h 1017029"/>
                <a:gd name="connsiteX32" fmla="*/ 3294742 w 4180114"/>
                <a:gd name="connsiteY32" fmla="*/ 73600 h 1017029"/>
                <a:gd name="connsiteX33" fmla="*/ 3338285 w 4180114"/>
                <a:gd name="connsiteY33" fmla="*/ 59086 h 1017029"/>
                <a:gd name="connsiteX34" fmla="*/ 3541485 w 4180114"/>
                <a:gd name="connsiteY34" fmla="*/ 30057 h 1017029"/>
                <a:gd name="connsiteX35" fmla="*/ 3875314 w 4180114"/>
                <a:gd name="connsiteY35" fmla="*/ 1029 h 1017029"/>
                <a:gd name="connsiteX36" fmla="*/ 4180114 w 4180114"/>
                <a:gd name="connsiteY36" fmla="*/ 30057 h 101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80114" h="1017029">
                  <a:moveTo>
                    <a:pt x="0" y="1017029"/>
                  </a:moveTo>
                  <a:cubicBezTo>
                    <a:pt x="29028" y="1012191"/>
                    <a:pt x="58357" y="1008898"/>
                    <a:pt x="87085" y="1002514"/>
                  </a:cubicBezTo>
                  <a:cubicBezTo>
                    <a:pt x="137845" y="991234"/>
                    <a:pt x="212644" y="946992"/>
                    <a:pt x="246742" y="929943"/>
                  </a:cubicBezTo>
                  <a:cubicBezTo>
                    <a:pt x="275771" y="915429"/>
                    <a:pt x="305998" y="903098"/>
                    <a:pt x="333828" y="886400"/>
                  </a:cubicBezTo>
                  <a:cubicBezTo>
                    <a:pt x="358019" y="871886"/>
                    <a:pt x="382600" y="858003"/>
                    <a:pt x="406400" y="842857"/>
                  </a:cubicBezTo>
                  <a:cubicBezTo>
                    <a:pt x="435833" y="824127"/>
                    <a:pt x="459639" y="793261"/>
                    <a:pt x="493485" y="784800"/>
                  </a:cubicBezTo>
                  <a:lnTo>
                    <a:pt x="551542" y="770286"/>
                  </a:lnTo>
                  <a:cubicBezTo>
                    <a:pt x="657628" y="699561"/>
                    <a:pt x="524237" y="785889"/>
                    <a:pt x="653142" y="712229"/>
                  </a:cubicBezTo>
                  <a:cubicBezTo>
                    <a:pt x="668288" y="703574"/>
                    <a:pt x="681083" y="691001"/>
                    <a:pt x="696685" y="683200"/>
                  </a:cubicBezTo>
                  <a:cubicBezTo>
                    <a:pt x="710369" y="676358"/>
                    <a:pt x="725948" y="674178"/>
                    <a:pt x="740228" y="668686"/>
                  </a:cubicBezTo>
                  <a:cubicBezTo>
                    <a:pt x="788863" y="649980"/>
                    <a:pt x="838764" y="633933"/>
                    <a:pt x="885371" y="610629"/>
                  </a:cubicBezTo>
                  <a:cubicBezTo>
                    <a:pt x="904723" y="600953"/>
                    <a:pt x="923339" y="589636"/>
                    <a:pt x="943428" y="581600"/>
                  </a:cubicBezTo>
                  <a:cubicBezTo>
                    <a:pt x="943445" y="581593"/>
                    <a:pt x="1052276" y="545317"/>
                    <a:pt x="1074057" y="538057"/>
                  </a:cubicBezTo>
                  <a:lnTo>
                    <a:pt x="1161142" y="509029"/>
                  </a:lnTo>
                  <a:cubicBezTo>
                    <a:pt x="1175656" y="504191"/>
                    <a:pt x="1189842" y="498225"/>
                    <a:pt x="1204685" y="494514"/>
                  </a:cubicBezTo>
                  <a:cubicBezTo>
                    <a:pt x="1224037" y="489676"/>
                    <a:pt x="1243562" y="485480"/>
                    <a:pt x="1262742" y="480000"/>
                  </a:cubicBezTo>
                  <a:cubicBezTo>
                    <a:pt x="1313073" y="465620"/>
                    <a:pt x="1322613" y="456909"/>
                    <a:pt x="1378857" y="436457"/>
                  </a:cubicBezTo>
                  <a:cubicBezTo>
                    <a:pt x="1456592" y="408190"/>
                    <a:pt x="1454690" y="410242"/>
                    <a:pt x="1524000" y="392914"/>
                  </a:cubicBezTo>
                  <a:cubicBezTo>
                    <a:pt x="1538514" y="383238"/>
                    <a:pt x="1551509" y="370757"/>
                    <a:pt x="1567542" y="363886"/>
                  </a:cubicBezTo>
                  <a:cubicBezTo>
                    <a:pt x="1585877" y="356028"/>
                    <a:pt x="1606419" y="354851"/>
                    <a:pt x="1625600" y="349371"/>
                  </a:cubicBezTo>
                  <a:cubicBezTo>
                    <a:pt x="1640310" y="345168"/>
                    <a:pt x="1655080" y="340884"/>
                    <a:pt x="1669142" y="334857"/>
                  </a:cubicBezTo>
                  <a:cubicBezTo>
                    <a:pt x="1689029" y="326334"/>
                    <a:pt x="1706674" y="312671"/>
                    <a:pt x="1727200" y="305829"/>
                  </a:cubicBezTo>
                  <a:cubicBezTo>
                    <a:pt x="1824315" y="273458"/>
                    <a:pt x="1839036" y="280559"/>
                    <a:pt x="1930400" y="262286"/>
                  </a:cubicBezTo>
                  <a:cubicBezTo>
                    <a:pt x="1949961" y="258374"/>
                    <a:pt x="1968780" y="251050"/>
                    <a:pt x="1988457" y="247771"/>
                  </a:cubicBezTo>
                  <a:cubicBezTo>
                    <a:pt x="2055947" y="236523"/>
                    <a:pt x="2123924" y="228419"/>
                    <a:pt x="2191657" y="218743"/>
                  </a:cubicBezTo>
                  <a:cubicBezTo>
                    <a:pt x="2225524" y="213905"/>
                    <a:pt x="2260068" y="212527"/>
                    <a:pt x="2293257" y="204229"/>
                  </a:cubicBezTo>
                  <a:cubicBezTo>
                    <a:pt x="2389155" y="180253"/>
                    <a:pt x="2331520" y="192188"/>
                    <a:pt x="2467428" y="175200"/>
                  </a:cubicBezTo>
                  <a:cubicBezTo>
                    <a:pt x="2549528" y="147834"/>
                    <a:pt x="2519806" y="154189"/>
                    <a:pt x="2656114" y="146171"/>
                  </a:cubicBezTo>
                  <a:cubicBezTo>
                    <a:pt x="2772129" y="139347"/>
                    <a:pt x="2888343" y="136495"/>
                    <a:pt x="3004457" y="131657"/>
                  </a:cubicBezTo>
                  <a:cubicBezTo>
                    <a:pt x="3018971" y="126819"/>
                    <a:pt x="3032998" y="120143"/>
                    <a:pt x="3048000" y="117143"/>
                  </a:cubicBezTo>
                  <a:cubicBezTo>
                    <a:pt x="3081546" y="110434"/>
                    <a:pt x="3115787" y="107831"/>
                    <a:pt x="3149600" y="102629"/>
                  </a:cubicBezTo>
                  <a:cubicBezTo>
                    <a:pt x="3178687" y="98154"/>
                    <a:pt x="3207828" y="93886"/>
                    <a:pt x="3236685" y="88114"/>
                  </a:cubicBezTo>
                  <a:cubicBezTo>
                    <a:pt x="3256246" y="84202"/>
                    <a:pt x="3275562" y="79080"/>
                    <a:pt x="3294742" y="73600"/>
                  </a:cubicBezTo>
                  <a:cubicBezTo>
                    <a:pt x="3309453" y="69397"/>
                    <a:pt x="3323218" y="61745"/>
                    <a:pt x="3338285" y="59086"/>
                  </a:cubicBezTo>
                  <a:cubicBezTo>
                    <a:pt x="3405665" y="47195"/>
                    <a:pt x="3473321" y="35984"/>
                    <a:pt x="3541485" y="30057"/>
                  </a:cubicBezTo>
                  <a:lnTo>
                    <a:pt x="3875314" y="1029"/>
                  </a:lnTo>
                  <a:cubicBezTo>
                    <a:pt x="4161888" y="16112"/>
                    <a:pt x="4068752" y="-25622"/>
                    <a:pt x="4180114" y="30057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9895796" y="2550170"/>
            <a:ext cx="29029" cy="296091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9924825" y="3465282"/>
            <a:ext cx="417351" cy="1060397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9854851" y="3647648"/>
            <a:ext cx="9144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H="1">
            <a:off x="9265208" y="2992578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7670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it is unlikely that any response variable Y depends solely on one predictor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Rather, we expect that is a function of multiple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𝐽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Using the notation we introduced last lecture, 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𝐽</m:t>
                        </m:r>
                      </m:sub>
                    </m:sSub>
                    <m:r>
                      <a:rPr lang="en-US" sz="24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𝑛𝑗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this case, we can still assume a simple form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-a multilinear form: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Hence,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has the form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 b="-98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60" y="4233811"/>
            <a:ext cx="8641080" cy="3289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379" y="5505112"/>
            <a:ext cx="864108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Again, to fit this model means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2400" dirty="0"/>
                  <a:t>we minimize a loss function; we will again choose the MSE as our loss function.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Given a set of observations, </a:t>
                </a:r>
                <a:endParaRPr lang="en-US" sz="2400" dirty="0">
                  <a:latin typeface="Cambria Math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latin typeface="Cambria Math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data and the model can be expressed in vector notation,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latin typeface="Cambria Math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latin typeface="Cambria Math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latin typeface="Cambria Math" charset="0"/>
                </a:endParaRPr>
              </a:p>
              <a:p>
                <a:endParaRPr lang="en-US" sz="2400" i="1" dirty="0">
                  <a:latin typeface="Cambria Math" charset="0"/>
                </a:endParaRPr>
              </a:p>
              <a:p>
                <a:endParaRPr lang="en-US" sz="2400" i="1" dirty="0">
                  <a:latin typeface="Cambria Math" charset="0"/>
                </a:endParaRPr>
              </a:p>
              <a:p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865" b="-4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29" y="2806757"/>
            <a:ext cx="6858000" cy="38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95" y="4328672"/>
            <a:ext cx="968121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 smtClean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If our data is drawn from a larger set of observations then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empirically estimate the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standard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errors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through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bootstrapping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know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can compute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analytically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using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formulae below: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823" t="-867" b="-43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83" y="4310849"/>
            <a:ext cx="4626631" cy="200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0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model takes a simple algebraic form: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Thus, the MSE can be expressed in vector notation as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Minimizing the MSE using vector calculus yields, 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2023779"/>
            <a:ext cx="1940560" cy="335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240" y="3383082"/>
            <a:ext cx="4033520" cy="751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0" y="5066030"/>
            <a:ext cx="6350000" cy="7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Collinearity  refers to the case in which two or more predictors are correlated (related). </a:t>
            </a:r>
            <a:endParaRPr lang="en-US" sz="2400" dirty="0" smtClean="0"/>
          </a:p>
          <a:p>
            <a:r>
              <a:rPr lang="en-US" sz="2400" dirty="0" smtClean="0"/>
              <a:t>Overfitting 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  <a:r>
              <a:rPr lang="en-US" sz="2400" dirty="0" err="1" smtClean="0"/>
              <a:t>var</a:t>
            </a:r>
            <a:r>
              <a:rPr lang="en-US" sz="2400" dirty="0" smtClean="0"/>
              <a:t> bias trade off </a:t>
            </a:r>
            <a:r>
              <a:rPr lang="en-US" sz="2400" dirty="0" smtClean="0"/>
              <a:t>blah blah </a:t>
            </a:r>
          </a:p>
          <a:p>
            <a:r>
              <a:rPr lang="en-US" sz="2400" dirty="0" smtClean="0"/>
              <a:t>But how does it affect our confidence on the coefficients and consequently on th</a:t>
            </a:r>
            <a:r>
              <a:rPr lang="en-US" sz="2400" dirty="0" smtClean="0"/>
              <a:t>e importance of those coefficients. </a:t>
            </a:r>
          </a:p>
          <a:p>
            <a:endParaRPr lang="en-US" sz="2400" dirty="0"/>
          </a:p>
          <a:p>
            <a:r>
              <a:rPr lang="en-US" sz="2400" dirty="0" smtClean="0"/>
              <a:t>First let’s look some examples: </a:t>
            </a:r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91" y="5336297"/>
            <a:ext cx="4457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85535"/>
              </p:ext>
            </p:extLst>
          </p:nvPr>
        </p:nvGraphicFramePr>
        <p:xfrm>
          <a:off x="2534100" y="361582"/>
          <a:ext cx="7200000" cy="18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00"/>
                <a:gridCol w="1200000"/>
                <a:gridCol w="1200000"/>
                <a:gridCol w="1200000"/>
                <a:gridCol w="1200000"/>
                <a:gridCol w="1200000"/>
              </a:tblGrid>
              <a:tr h="600000">
                <a:tc>
                  <a:txBody>
                    <a:bodyPr/>
                    <a:lstStyle/>
                    <a:p>
                      <a:r>
                        <a:t>Coef.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Std.Err.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P&gt;|t|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0.975]</a:t>
                      </a:r>
                    </a:p>
                  </a:txBody>
                  <a:tcPr/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dirty="0" smtClean="0"/>
                        <a:t>11.5</a:t>
                      </a: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0.576554188988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20.0361887132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1.62722559358e-49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10.4149735963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12.6889234715</a:t>
                      </a:r>
                    </a:p>
                  </a:txBody>
                  <a:tcPr/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dirty="0" smtClean="0"/>
                        <a:t>0.074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0.0144281960395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5.13469314148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6.73428060863e-07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0.0456317044844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0.102537014011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452568"/>
              </p:ext>
            </p:extLst>
          </p:nvPr>
        </p:nvGraphicFramePr>
        <p:xfrm>
          <a:off x="2534100" y="4412004"/>
          <a:ext cx="7200000" cy="18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00"/>
                <a:gridCol w="1200000"/>
                <a:gridCol w="1200000"/>
                <a:gridCol w="1200000"/>
                <a:gridCol w="1200000"/>
                <a:gridCol w="1200000"/>
              </a:tblGrid>
              <a:tr h="600000">
                <a:tc>
                  <a:txBody>
                    <a:bodyPr/>
                    <a:lstStyle/>
                    <a:p>
                      <a:r>
                        <a:t>Coef.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Std.Err.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P&gt;|t|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0.975]</a:t>
                      </a:r>
                    </a:p>
                  </a:txBody>
                  <a:tcPr/>
                </a:tc>
              </a:tr>
              <a:tr h="600000">
                <a:tc>
                  <a:txBody>
                    <a:bodyPr/>
                    <a:lstStyle/>
                    <a:p>
                      <a:r>
                        <a:t>6.67917313863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0.478527051508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13.9577754645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2.80480724756e-31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5.73550942944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7.62283684782</a:t>
                      </a:r>
                    </a:p>
                  </a:txBody>
                  <a:tcPr/>
                </a:tc>
              </a:tr>
              <a:tr h="600000">
                <a:tc>
                  <a:txBody>
                    <a:bodyPr/>
                    <a:lstStyle/>
                    <a:p>
                      <a:r>
                        <a:t>0.0483103275763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0.00279188112871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17.3038626464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1.80215061732e-41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0.0428046891944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0.0538159659581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62958"/>
              </p:ext>
            </p:extLst>
          </p:nvPr>
        </p:nvGraphicFramePr>
        <p:xfrm>
          <a:off x="905911" y="2262130"/>
          <a:ext cx="7200000" cy="18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00"/>
                <a:gridCol w="1200000"/>
                <a:gridCol w="1200000"/>
                <a:gridCol w="1200000"/>
                <a:gridCol w="1200000"/>
                <a:gridCol w="1200000"/>
              </a:tblGrid>
              <a:tr h="600000">
                <a:tc>
                  <a:txBody>
                    <a:bodyPr/>
                    <a:lstStyle/>
                    <a:p>
                      <a:r>
                        <a:t>Coef.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Std.Err.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P&gt;|t|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0.975]</a:t>
                      </a:r>
                    </a:p>
                  </a:txBody>
                  <a:tcPr/>
                </a:tc>
              </a:tr>
              <a:tr h="600000">
                <a:tc>
                  <a:txBody>
                    <a:bodyPr/>
                    <a:lstStyle/>
                    <a:p>
                      <a:r>
                        <a:t>9.56718512073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0.55367507165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17.2794218317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2.13379646799e-41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8.4753282024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10.6590420391</a:t>
                      </a:r>
                    </a:p>
                  </a:txBody>
                  <a:tcPr/>
                </a:tc>
              </a:tr>
              <a:tr h="600000">
                <a:tc>
                  <a:txBody>
                    <a:bodyPr/>
                    <a:lstStyle/>
                    <a:p>
                      <a:r>
                        <a:t>0.195609208561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0.0207441358046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9.42961473081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1.13402268007e-17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0.154701410192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0.236517006931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593567"/>
              </p:ext>
            </p:extLst>
          </p:nvPr>
        </p:nvGraphicFramePr>
        <p:xfrm>
          <a:off x="5207355" y="1863833"/>
          <a:ext cx="7200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000"/>
                <a:gridCol w="1200000"/>
                <a:gridCol w="1200000"/>
                <a:gridCol w="1200000"/>
                <a:gridCol w="1200000"/>
                <a:gridCol w="1200000"/>
              </a:tblGrid>
              <a:tr h="360000">
                <a:tc>
                  <a:txBody>
                    <a:bodyPr/>
                    <a:lstStyle/>
                    <a:p>
                      <a:r>
                        <a:t>Coef.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Std.Err.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P&gt;|t|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[0.025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0.975]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t>2.60222872901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0.332752161374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7.82032104094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3.17652059101e-13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1.94599447497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3.25846298305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t>0.0464989491226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0.00155580824791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29.8873265294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6.31479396275e-75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0.0434306755439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0.0495672227013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t>0.175603973868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0.00945311659644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18.5763046585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4.29766978055e-45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0.156961092955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0.194246854781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t>0.0136756963667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0.0058481432783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2.33846807711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0.0203708881969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0.00214233193739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0.025209060796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Significant Predictors: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957999"/>
              </a:xfrm>
            </p:spPr>
            <p:txBody>
              <a:bodyPr/>
              <a:lstStyle/>
              <a:p>
                <a:r>
                  <a:rPr lang="en-US" sz="2400" dirty="0"/>
                  <a:t>For checking the significance of linear regression coefficients:</a:t>
                </a:r>
              </a:p>
              <a:p>
                <a:endParaRPr lang="en-US" sz="2400" dirty="0"/>
              </a:p>
              <a:p>
                <a:pPr marL="574675" indent="-222250">
                  <a:buFont typeface="+mj-lt"/>
                  <a:buAutoNum type="arabicPeriod"/>
                </a:pPr>
                <a:r>
                  <a:rPr lang="en-US" sz="2400" dirty="0"/>
                  <a:t>we set up our hypotheses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</a:p>
              <a:p>
                <a:pPr marL="574675" indent="-222250">
                  <a:buFont typeface="+mj-lt"/>
                  <a:buAutoNum type="arabicPeriod"/>
                </a:pPr>
                <a:endParaRPr lang="en-US" sz="2400" dirty="0"/>
              </a:p>
              <a:p>
                <a:pPr marL="574675" indent="-222250">
                  <a:buFont typeface="+mj-lt"/>
                  <a:buAutoNum type="arabicPeriod"/>
                </a:pPr>
                <a:endParaRPr lang="en-US" sz="2400" dirty="0"/>
              </a:p>
              <a:p>
                <a:pPr marL="574675" indent="-222250">
                  <a:buFont typeface="+mj-lt"/>
                  <a:buAutoNum type="arabicPeriod"/>
                </a:pPr>
                <a:endParaRPr lang="en-US" sz="2400" dirty="0"/>
              </a:p>
              <a:p>
                <a:pPr marL="574675" indent="-222250">
                  <a:buFont typeface="+mj-lt"/>
                  <a:buAutoNum type="arabicPeriod"/>
                </a:pPr>
                <a:endParaRPr lang="en-US" sz="2400" dirty="0"/>
              </a:p>
              <a:p>
                <a:pPr marL="574675" indent="-222250">
                  <a:buFont typeface="+mj-lt"/>
                  <a:buAutoNum type="arabicPeriod"/>
                </a:pPr>
                <a:r>
                  <a:rPr lang="en-US" sz="2400" dirty="0"/>
                  <a:t> we choose the </a:t>
                </a:r>
                <a:r>
                  <a:rPr lang="en-US" sz="2400" i="1" dirty="0"/>
                  <a:t>F</a:t>
                </a:r>
                <a:r>
                  <a:rPr lang="en-US" sz="2400" dirty="0"/>
                  <a:t>-stat to evaluate the null hypothesis, </a:t>
                </a:r>
              </a:p>
              <a:p>
                <a:pPr marL="574675" indent="-222250"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957999"/>
              </a:xfrm>
              <a:blipFill rotWithShape="0">
                <a:blip r:embed="rId2"/>
                <a:stretch>
                  <a:fillRect l="-945" t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34" y="2841305"/>
            <a:ext cx="8930640" cy="934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279" y="5023012"/>
            <a:ext cx="4145280" cy="83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Significant Predictors: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26085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we can compute the </a:t>
                </a:r>
                <a:r>
                  <a:rPr lang="en-US" sz="2400" i="1" dirty="0"/>
                  <a:t>F-</a:t>
                </a:r>
                <a:r>
                  <a:rPr lang="en-US" sz="2400" dirty="0"/>
                  <a:t>stat for linear regression models by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𝐹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we consider this evidence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;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𝐹</m:t>
                    </m:r>
                    <m:r>
                      <a:rPr lang="en-US" sz="2400" b="0" i="1" smtClean="0">
                        <a:latin typeface="Cambria Math" charset="0"/>
                      </a:rPr>
                      <m:t>&gt;</m:t>
                    </m:r>
                    <m:r>
                      <a:rPr lang="en-US" sz="2400" i="1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2400" dirty="0"/>
                  <a:t>, we consider this evidence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26085"/>
              </a:xfrm>
              <a:blipFill rotWithShape="0">
                <a:blip r:embed="rId2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36" y="2295694"/>
            <a:ext cx="8987790" cy="8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93671"/>
            <a:ext cx="11493416" cy="767276"/>
          </a:xfrm>
        </p:spPr>
        <p:txBody>
          <a:bodyPr/>
          <a:lstStyle/>
          <a:p>
            <a:r>
              <a:rPr lang="en-US" dirty="0"/>
              <a:t>Qualitative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54898"/>
            <a:ext cx="10327008" cy="2111143"/>
          </a:xfrm>
        </p:spPr>
        <p:txBody>
          <a:bodyPr/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So far, we have assumed that all variables are quantitative. But in practice,  often some predictors are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qualitative</a:t>
            </a:r>
            <a:r>
              <a:rPr lang="en-US" sz="2400" dirty="0"/>
              <a:t>. </a:t>
            </a:r>
          </a:p>
          <a:p>
            <a:r>
              <a:rPr lang="en-US" sz="2400" b="1" dirty="0"/>
              <a:t>Example</a:t>
            </a:r>
            <a:r>
              <a:rPr lang="en-US" sz="2400" dirty="0"/>
              <a:t>:  The Credit data set contains information about balance, age, cards, education, income, limit , and rating for a number of potential customers.</a:t>
            </a:r>
          </a:p>
          <a:p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3415" y="3459992"/>
          <a:ext cx="10168183" cy="240661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210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16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70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836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314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9885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03846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281017">
                <a:tc>
                  <a:txBody>
                    <a:bodyPr/>
                    <a:lstStyle/>
                    <a:p>
                      <a:r>
                        <a:rPr sz="1600" b="1" i="0" dirty="0">
                          <a:solidFill>
                            <a:schemeClr val="tx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600" b="1" i="0" dirty="0">
                          <a:solidFill>
                            <a:schemeClr val="tx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600" b="1" i="0" dirty="0">
                          <a:solidFill>
                            <a:schemeClr val="tx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600" b="1" i="0" dirty="0">
                          <a:solidFill>
                            <a:schemeClr val="tx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Cards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600" b="1" i="0" dirty="0">
                          <a:solidFill>
                            <a:schemeClr val="tx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600" b="1" i="0" dirty="0">
                          <a:solidFill>
                            <a:schemeClr val="tx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Education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accent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Gender</a:t>
                      </a:r>
                      <a:endParaRPr sz="1600" b="1" i="0" kern="1200" dirty="0">
                        <a:solidFill>
                          <a:schemeClr val="accent2"/>
                        </a:solidFill>
                        <a:effectLst/>
                        <a:latin typeface="Karla" charset="0"/>
                        <a:ea typeface="Karla" charset="0"/>
                        <a:cs typeface="Karl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600" b="1" i="0" dirty="0">
                          <a:solidFill>
                            <a:schemeClr val="accent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Student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600" b="1" i="0" dirty="0">
                          <a:solidFill>
                            <a:schemeClr val="accent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600" b="1" i="0" dirty="0">
                          <a:solidFill>
                            <a:schemeClr val="accent2"/>
                          </a:solidFill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Ethnicity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1600" b="1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Balance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913"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14.890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3606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Caucasian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333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0140"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106.02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6645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903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1400"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104.59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7075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580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6196"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148.92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9504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964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686"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55.882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4897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Caucasian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b="0" i="0" dirty="0">
                          <a:effectLst/>
                          <a:latin typeface="Karla" charset="0"/>
                          <a:ea typeface="Karla" charset="0"/>
                          <a:cs typeface="Karla" charset="0"/>
                        </a:rPr>
                        <a:t>331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0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93671"/>
            <a:ext cx="11493416" cy="767276"/>
          </a:xfrm>
        </p:spPr>
        <p:txBody>
          <a:bodyPr/>
          <a:lstStyle/>
          <a:p>
            <a:r>
              <a:rPr lang="en-US" dirty="0"/>
              <a:t>Qualitative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54898"/>
            <a:ext cx="10327008" cy="2111143"/>
          </a:xfrm>
        </p:spPr>
        <p:txBody>
          <a:bodyPr/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the predictor takes only two values, then we create an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indicator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dummy variable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that takes on two possible numerical values.</a:t>
            </a:r>
          </a:p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example for the gender, we create a new variable:</a:t>
            </a:r>
          </a:p>
          <a:p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then use this variable as a predictor in the regression equation. </a:t>
            </a:r>
          </a:p>
          <a:p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2739825"/>
            <a:ext cx="5283200" cy="883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0" y="4409008"/>
            <a:ext cx="9672320" cy="8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4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93671"/>
            <a:ext cx="11493416" cy="767276"/>
          </a:xfrm>
        </p:spPr>
        <p:txBody>
          <a:bodyPr/>
          <a:lstStyle/>
          <a:p>
            <a:r>
              <a:rPr lang="en-US" dirty="0"/>
              <a:t>Qualitative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54898"/>
                <a:ext cx="10327008" cy="2111143"/>
              </a:xfrm>
            </p:spPr>
            <p:txBody>
              <a:bodyPr/>
              <a:lstStyle/>
              <a:p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What is 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  <a:p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5489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1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93671"/>
            <a:ext cx="11493416" cy="767276"/>
          </a:xfrm>
        </p:spPr>
        <p:txBody>
          <a:bodyPr/>
          <a:lstStyle/>
          <a:p>
            <a:r>
              <a:rPr lang="en-US" dirty="0"/>
              <a:t>Qualitative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54898"/>
                <a:ext cx="10327008" cy="2111143"/>
              </a:xfrm>
            </p:spPr>
            <p:txBody>
              <a:bodyPr/>
              <a:lstStyle/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What is 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the average credit card balance among males,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the average credit card balance among females,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the average difference in credit card balance between females and males.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b="1" dirty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Exercise: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the Credit data. 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		You should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$509,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$19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54898"/>
                <a:ext cx="10327008" cy="2111143"/>
              </a:xfrm>
              <a:blipFill rotWithShape="0">
                <a:blip r:embed="rId2"/>
                <a:stretch>
                  <a:fillRect l="-945" t="-2305" r="-59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56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93671"/>
            <a:ext cx="11493416" cy="767276"/>
          </a:xfrm>
        </p:spPr>
        <p:txBody>
          <a:bodyPr/>
          <a:lstStyle/>
          <a:p>
            <a:r>
              <a:rPr lang="en-US" dirty="0"/>
              <a:t>More than two levels: One hot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54898"/>
            <a:ext cx="10653735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Often, the qualitative predictor takes more than two values (e.g. ethnicity in the credit data). 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this situation, a single dummy variable cannot represent all possible values. 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create additional dummy variable as: 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0" y="5162550"/>
            <a:ext cx="6705600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0" y="3898065"/>
            <a:ext cx="5974080" cy="8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Largest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73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93671"/>
            <a:ext cx="11493416" cy="767276"/>
          </a:xfrm>
        </p:spPr>
        <p:txBody>
          <a:bodyPr/>
          <a:lstStyle/>
          <a:p>
            <a:r>
              <a:rPr lang="en-US" dirty="0"/>
              <a:t>More than two levels: One </a:t>
            </a:r>
            <a:r>
              <a:rPr lang="en-US"/>
              <a:t>hot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54898"/>
            <a:ext cx="10327008" cy="2111143"/>
          </a:xfrm>
        </p:spPr>
        <p:txBody>
          <a:bodyPr/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We then use these variables as predictors, the regression equation becomes:</a:t>
            </a: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Again the interpretation  </a:t>
            </a: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5" y="1989151"/>
            <a:ext cx="1063244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93671"/>
            <a:ext cx="11493416" cy="767276"/>
          </a:xfrm>
        </p:spPr>
        <p:txBody>
          <a:bodyPr/>
          <a:lstStyle/>
          <a:p>
            <a:r>
              <a:rPr lang="en-US" dirty="0" smtClean="0"/>
              <a:t>Collinearity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54898"/>
            <a:ext cx="10327008" cy="2111143"/>
          </a:xfrm>
        </p:spPr>
        <p:txBody>
          <a:bodyPr/>
          <a:lstStyle/>
          <a:p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Explain collinearity and all that jazz </a:t>
            </a:r>
            <a:r>
              <a:rPr lang="mr-IN" dirty="0" smtClean="0">
                <a:latin typeface="Karla" charset="0"/>
                <a:ea typeface="Karla" charset="0"/>
                <a:cs typeface="Karla" charset="0"/>
              </a:rPr>
              <a:t>…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7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 the Advertising data, we assumed that the effect on sales of increasing one advertising medium is independent of the amount spent on the other media.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we assume linear model then the average effect on sales of a one-unit increase in TV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regardless of the amount spent on radio.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Synergy effect </a:t>
                </a:r>
                <a:r>
                  <a:rPr lang="en-US" sz="2400" dirty="0"/>
                  <a:t>or</a:t>
                </a:r>
                <a:r>
                  <a:rPr lang="en-US" sz="2400" b="1" dirty="0"/>
                  <a:t> interaction effect </a:t>
                </a:r>
                <a:r>
                  <a:rPr lang="en-US" sz="2400" dirty="0"/>
                  <a:t>states that when an increase on the radio budget affects the effectiveness of the TV spending on sales.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change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To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89" y="3750112"/>
            <a:ext cx="6024880" cy="33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119" y="1974249"/>
            <a:ext cx="4287520" cy="335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63640" y="3589020"/>
            <a:ext cx="1394460" cy="685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4371" y="4937760"/>
            <a:ext cx="10327008" cy="1599950"/>
          </a:xfrm>
        </p:spPr>
        <p:txBody>
          <a:bodyPr/>
          <a:lstStyle/>
          <a:p>
            <a:r>
              <a:rPr lang="en-US" dirty="0"/>
              <a:t>What does it mean? 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5" y="422910"/>
            <a:ext cx="11211399" cy="49828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53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predictors predictors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lot predictors!  </a:t>
            </a:r>
          </a:p>
          <a:p>
            <a:r>
              <a:rPr lang="en-US" dirty="0"/>
              <a:t>Is it a problem? </a:t>
            </a:r>
          </a:p>
          <a:p>
            <a:r>
              <a:rPr lang="en-US" dirty="0"/>
              <a:t>	Yes: Computational Cost</a:t>
            </a:r>
          </a:p>
          <a:p>
            <a:r>
              <a:rPr lang="en-US" dirty="0"/>
              <a:t>	Yes: Overfitting </a:t>
            </a:r>
          </a:p>
          <a:p>
            <a:endParaRPr lang="en-US" dirty="0"/>
          </a:p>
          <a:p>
            <a:r>
              <a:rPr lang="en-US" dirty="0"/>
              <a:t>Wait there is more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15899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simplest non-linear model we can consider, for a response </a:t>
                </a:r>
                <a:r>
                  <a:rPr lang="en-US" sz="2400" i="1" dirty="0"/>
                  <a:t>Y</a:t>
                </a:r>
                <a:r>
                  <a:rPr lang="en-US" sz="2400" dirty="0"/>
                  <a:t> and a predictor </a:t>
                </a:r>
                <a:r>
                  <a:rPr lang="en-US" sz="2400" i="1" dirty="0"/>
                  <a:t>X</a:t>
                </a:r>
                <a:r>
                  <a:rPr lang="en-US" sz="2400" dirty="0"/>
                  <a:t>, is a polynomial model of degree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Just as in the case of linear regression with cross terms, polynomial regression is a special case of linear regression - we treat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as a separate predictor. Thus, we can write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233329"/>
            <a:ext cx="6299200" cy="41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4215956"/>
            <a:ext cx="10248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985" y="1177757"/>
            <a:ext cx="10327008" cy="2111143"/>
          </a:xfrm>
        </p:spPr>
        <p:txBody>
          <a:bodyPr/>
          <a:lstStyle/>
          <a:p>
            <a:r>
              <a:rPr lang="en-US" dirty="0"/>
              <a:t>Again, minimizing the MSE using vector calculus yields,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89" y="2226376"/>
            <a:ext cx="6350000" cy="78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64696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since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distribution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we make the following assumptions,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is normally distributed with mean 0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our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64696"/>
                <a:ext cx="11106037" cy="2111143"/>
              </a:xfrm>
              <a:blipFill rotWithShape="0">
                <a:blip r:embed="rId2"/>
                <a:stretch>
                  <a:fillRect l="-823" t="-2312" r="-1262" b="-48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359" y="4373912"/>
            <a:ext cx="5415280" cy="109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615" y="5687424"/>
            <a:ext cx="3425146" cy="1030406"/>
          </a:xfrm>
          <a:prstGeom prst="rect">
            <a:avLst/>
          </a:prstGeom>
          <a:solidFill>
            <a:srgbClr val="F9F9F9"/>
          </a:solidFill>
        </p:spPr>
      </p:pic>
    </p:spTree>
    <p:extLst>
      <p:ext uri="{BB962C8B-B14F-4D97-AF65-F5344CB8AC3E}">
        <p14:creationId xmlns:p14="http://schemas.microsoft.com/office/powerpoint/2010/main" val="9915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Largest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↓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44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results for the coefficients for TV 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44392"/>
                  </p:ext>
                </p:extLst>
              </p:nvPr>
            </p:nvGraphicFramePr>
            <p:xfrm>
              <a:off x="1898431" y="2009690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44392"/>
                  </p:ext>
                </p:extLst>
              </p:nvPr>
            </p:nvGraphicFramePr>
            <p:xfrm>
              <a:off x="1898431" y="2009690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676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449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86450" y="3581400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advertising but added noise </a:t>
            </a:r>
          </a:p>
          <a:p>
            <a:pPr>
              <a:spcAft>
                <a:spcPts val="1200"/>
              </a:spcAft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5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2937" y="1143155"/>
                <a:ext cx="1098921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have discussed finding the importance of predictors, by determining the cumulative distribution from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to 0.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37" y="1143155"/>
                <a:ext cx="10989213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888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3453" r="7775" b="1546"/>
          <a:stretch/>
        </p:blipFill>
        <p:spPr>
          <a:xfrm>
            <a:off x="3013023" y="2294004"/>
            <a:ext cx="5167327" cy="40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2938" y="1143155"/>
                <a:ext cx="10567852" cy="1658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This is equivalent in looking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38" y="1143155"/>
                <a:ext cx="10567852" cy="1658146"/>
              </a:xfrm>
              <a:prstGeom prst="rect">
                <a:avLst/>
              </a:prstGeom>
              <a:blipFill rotWithShape="0">
                <a:blip r:embed="rId3"/>
                <a:stretch>
                  <a:fillRect l="-923" t="-29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2838450" y="1801070"/>
            <a:ext cx="6515100" cy="4343400"/>
            <a:chOff x="2838450" y="2055901"/>
            <a:chExt cx="6515100" cy="43434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450" y="2055901"/>
              <a:ext cx="6515100" cy="4343400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H="1">
              <a:off x="4152275" y="3097013"/>
              <a:ext cx="210458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152275" y="3343179"/>
              <a:ext cx="7254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21277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−0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034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29110</TotalTime>
  <Words>2378</Words>
  <Application>Microsoft Macintosh PowerPoint</Application>
  <PresentationFormat>Widescreen</PresentationFormat>
  <Paragraphs>725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Cambria Math</vt:lpstr>
      <vt:lpstr>Karla</vt:lpstr>
      <vt:lpstr>Arial</vt:lpstr>
      <vt:lpstr>GEC_template</vt:lpstr>
      <vt:lpstr>Lecture 5: Linear Regression, kNN Regression and Inference</vt:lpstr>
      <vt:lpstr>Lecture Outline</vt:lpstr>
      <vt:lpstr>Standard Errors</vt:lpstr>
      <vt:lpstr>Standard Errors</vt:lpstr>
      <vt:lpstr>Standard Errors</vt:lpstr>
      <vt:lpstr>Standard Errors</vt:lpstr>
      <vt:lpstr>Standard Errors</vt:lpstr>
      <vt:lpstr>Importance of predictors</vt:lpstr>
      <vt:lpstr>Importance of predictors</vt:lpstr>
      <vt:lpstr>PowerPoint Presentation</vt:lpstr>
      <vt:lpstr>PowerPoint Presentation</vt:lpstr>
      <vt:lpstr>PowerPoint Presentation</vt:lpstr>
      <vt:lpstr>PowerPoint Presentation</vt:lpstr>
      <vt:lpstr>Hypothesis testing</vt:lpstr>
      <vt:lpstr>Hypothesis testing</vt:lpstr>
      <vt:lpstr>Hypothesis testing</vt:lpstr>
      <vt:lpstr>Things to Consider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Multiple Linear Regression</vt:lpstr>
      <vt:lpstr>Response vs. Predictor Variables</vt:lpstr>
      <vt:lpstr>Multilinear Models</vt:lpstr>
      <vt:lpstr>Multiple Linear Regression</vt:lpstr>
      <vt:lpstr>Multiple Linear Regression</vt:lpstr>
      <vt:lpstr>Collinearity</vt:lpstr>
      <vt:lpstr>PowerPoint Presentation</vt:lpstr>
      <vt:lpstr>Finding Significant Predictors: Hypothesis Testing</vt:lpstr>
      <vt:lpstr>Finding Significant Predictors: Hypothesis Testing</vt:lpstr>
      <vt:lpstr>Qualitative Predictors</vt:lpstr>
      <vt:lpstr>Qualitative Predictors</vt:lpstr>
      <vt:lpstr>Qualitative Predictors</vt:lpstr>
      <vt:lpstr>Qualitative Predictors</vt:lpstr>
      <vt:lpstr>More than two levels: One hot encoding</vt:lpstr>
      <vt:lpstr>More than two levels: One hot encoding</vt:lpstr>
      <vt:lpstr>Collinearity </vt:lpstr>
      <vt:lpstr>Beyond linearity</vt:lpstr>
      <vt:lpstr>Beyond linearity</vt:lpstr>
      <vt:lpstr>PowerPoint Presentation</vt:lpstr>
      <vt:lpstr>Predictors predictors predictors</vt:lpstr>
      <vt:lpstr>Polynomial Regression</vt:lpstr>
      <vt:lpstr>Polynomial Regression</vt:lpstr>
      <vt:lpstr>Polynomial Regression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503</cp:revision>
  <cp:lastPrinted>2018-05-11T23:31:28Z</cp:lastPrinted>
  <dcterms:created xsi:type="dcterms:W3CDTF">2018-04-18T18:49:01Z</dcterms:created>
  <dcterms:modified xsi:type="dcterms:W3CDTF">2018-09-24T04:21:41Z</dcterms:modified>
</cp:coreProperties>
</file>